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34" r:id="rId2"/>
    <p:sldId id="363" r:id="rId3"/>
    <p:sldId id="364" r:id="rId4"/>
    <p:sldId id="475" r:id="rId5"/>
    <p:sldId id="439" r:id="rId6"/>
    <p:sldId id="474" r:id="rId7"/>
    <p:sldId id="451" r:id="rId8"/>
    <p:sldId id="452" r:id="rId9"/>
    <p:sldId id="453" r:id="rId10"/>
    <p:sldId id="454" r:id="rId11"/>
    <p:sldId id="456" r:id="rId12"/>
    <p:sldId id="457" r:id="rId13"/>
    <p:sldId id="458" r:id="rId14"/>
    <p:sldId id="478" r:id="rId15"/>
    <p:sldId id="459" r:id="rId16"/>
    <p:sldId id="460" r:id="rId17"/>
    <p:sldId id="477" r:id="rId18"/>
    <p:sldId id="461" r:id="rId19"/>
    <p:sldId id="462" r:id="rId20"/>
    <p:sldId id="463" r:id="rId21"/>
    <p:sldId id="464" r:id="rId22"/>
    <p:sldId id="479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0" autoAdjust="0"/>
    <p:restoredTop sz="94660"/>
  </p:normalViewPr>
  <p:slideViewPr>
    <p:cSldViewPr>
      <p:cViewPr>
        <p:scale>
          <a:sx n="100" d="100"/>
          <a:sy n="100" d="100"/>
        </p:scale>
        <p:origin x="696" y="40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42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83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333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9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44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760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13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72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1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3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03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4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23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45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88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556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87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28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48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485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1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923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6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57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1102C-FAD4-459D-8C7A-106E6431C5A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69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9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CE49C-2114-404F-AF2A-058CF607A9D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3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7204E07-C262-49A5-99BB-A2B0075CE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E91588-9C04-4689-AA93-9BBBF0F1D15E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工作体会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A4550C-86EF-4DF3-B122-5E5AF2B327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76F9FB-BE6A-46EF-B399-C072350C0E7A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080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044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4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3" y="196280"/>
            <a:ext cx="144024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 defTabSz="685658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16273" y="196280"/>
            <a:ext cx="2189971" cy="315475"/>
          </a:xfrm>
          <a:prstGeom prst="rect">
            <a:avLst/>
          </a:prstGeom>
          <a:noFill/>
        </p:spPr>
        <p:txBody>
          <a:bodyPr wrap="none" lIns="68572" tIns="34286" rIns="68572" bIns="34286" rtlCol="0">
            <a:spAutoFit/>
          </a:bodyPr>
          <a:lstStyle/>
          <a:p>
            <a:pPr defTabSz="685658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4" name="文本框 38"/>
          <p:cNvSpPr txBox="1"/>
          <p:nvPr userDrawn="1"/>
        </p:nvSpPr>
        <p:spPr>
          <a:xfrm>
            <a:off x="265225" y="520317"/>
            <a:ext cx="2038917" cy="207753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 algn="dist" defTabSz="685658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586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634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0E76-E6F9-4125-90CD-90F8EE17D5E5}" type="datetime1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5481"/>
            <a:ext cx="2133600" cy="273929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8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694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 userDrawn="1"/>
        </p:nvSpPr>
        <p:spPr>
          <a:xfrm>
            <a:off x="3865651" y="368823"/>
            <a:ext cx="1292662" cy="30017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lvl="0" algn="ctr"/>
            <a:r>
              <a:rPr lang="zh-CN" altLang="en-US" sz="15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5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3274748" y="710767"/>
            <a:ext cx="2562232" cy="346356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48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414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46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D7A141C-55CE-4F08-9E34-7FD84E227C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B7447C-37E8-4AA5-B89A-03B88ED34EBB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8213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75789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39753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A1DF9EC-071B-4FD7-BACF-C9EE26283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84AB56D-47F3-4959-9357-5A7AF515C23F}"/>
              </a:ext>
            </a:extLst>
          </p:cNvPr>
          <p:cNvSpPr/>
          <p:nvPr userDrawn="1"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7504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588545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552509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0DD7-6358-4E35-981D-64C57D7D925A}" type="datetimeFigureOut">
              <a:rPr lang="zh-CN" altLang="en-US" smtClean="0"/>
              <a:pPr/>
              <a:t>2020/11/14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67DBE-345A-4DFC-A5AF-A1AA18485C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64" r:id="rId10"/>
    <p:sldLayoutId id="2147483665" r:id="rId11"/>
    <p:sldLayoutId id="2147483656" r:id="rId12"/>
    <p:sldLayoutId id="2147483657" r:id="rId13"/>
    <p:sldLayoutId id="2147483658" r:id="rId14"/>
    <p:sldLayoutId id="2147483659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rango/automatic-watermark-detec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423" y="1781931"/>
            <a:ext cx="408727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水印检测与去除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SRTP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项目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中期进度及问题汇报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886613"/>
            <a:ext cx="2952734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汇报人：徐晓丹、周寒靖、茅一宁</a:t>
            </a:r>
            <a:endParaRPr lang="en-US" altLang="zh-CN" sz="100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汇报时间：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2020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11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14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70539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1518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二、检测水印位置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函数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watermark_detector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img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cropped_gx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水印的坐标范围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随机取一张图，用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canny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边缘检测得到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Edge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Chamfer Distance (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倒角距离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，获得水印的坐标范围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4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411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三、图像重建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目标：已知水印的初步估计的        ，求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、原图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{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get_cropped_images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将图像裁剪成水印图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Wm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的大小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l-PL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 = W_m - W_m.min()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-&gt; 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作用是？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estimate_normalized_alpha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(J, Wm)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α</a:t>
            </a:r>
            <a:r>
              <a:rPr lang="en-US" altLang="zh-CN" sz="12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cv2.adaptiveThreshold / cv2.threshold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转二值图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对每张图，调用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closed_form_matte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函数估计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[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参考文献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9, image matting]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初步估计的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取所有单张图像</a:t>
            </a:r>
            <a:r>
              <a:rPr lang="el-GR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的中位数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estimate_blend_factor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(J, Wm, 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alph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论文中提到，要在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black patches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中估计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的值，代码似乎没有体现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                                               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论文说用最小二乘法求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；没太看懂代码的实现方法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A3D242-EFB7-43BB-8576-4DA3D243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96" y="4404672"/>
            <a:ext cx="2907395" cy="3865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C01DA6-AB0F-41C7-A8C0-C9122CC99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946" y="1168388"/>
            <a:ext cx="418970" cy="2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三、图像重建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接下来的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solve_images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Jt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alpha, W)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函数完全按照附加资料中的三步来迭代实现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定义了一个式子，要使得该式子的取值最小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Image-Watermark Decomposition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固定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，估计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（辅助变量；每张图的水印）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 Watermark Update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令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W=median {</a:t>
            </a:r>
            <a:r>
              <a:rPr lang="en-US" altLang="zh-CN" sz="16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en-US" altLang="zh-CN" sz="1200" dirty="0" err="1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}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3. Mate Update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假设除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外的变量全部固定，估计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EC4476-F492-4EF7-82F1-A1FA12CF3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828869"/>
            <a:ext cx="5757732" cy="7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51CAF5-F538-4E92-9AF3-02E25B97264E}"/>
              </a:ext>
            </a:extLst>
          </p:cNvPr>
          <p:cNvSpPr txBox="1"/>
          <p:nvPr/>
        </p:nvSpPr>
        <p:spPr>
          <a:xfrm>
            <a:off x="651586" y="686980"/>
            <a:ext cx="7956884" cy="1901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、对新的图像去水印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这一部分该开源代码未实现，待我们自己完成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已知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，对一张新的图片求原图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由于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的微小估计错误都会使去水印效果很糟糕，不直接减去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W·α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Instead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，运行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image-watermark decomposition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步骤来去水印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37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2">
            <a:extLst>
              <a:ext uri="{FF2B5EF4-FFF2-40B4-BE49-F238E27FC236}">
                <a16:creationId xmlns:a16="http://schemas.microsoft.com/office/drawing/2014/main" id="{1562CF37-3660-40FE-A725-393C016B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3575D7-8CFD-46E3-9D7D-F01EEAE8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6"/>
          <a:stretch/>
        </p:blipFill>
        <p:spPr>
          <a:xfrm>
            <a:off x="454949" y="2777912"/>
            <a:ext cx="4127781" cy="2016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BC7B2D-A4F1-4B22-91B0-F00386742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6" b="34011"/>
          <a:stretch/>
        </p:blipFill>
        <p:spPr>
          <a:xfrm>
            <a:off x="458965" y="761688"/>
            <a:ext cx="4127781" cy="2016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26E8CB-D1EB-4820-8BF9-3D3BD4FAC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36"/>
          <a:stretch/>
        </p:blipFill>
        <p:spPr>
          <a:xfrm>
            <a:off x="4582730" y="2777912"/>
            <a:ext cx="4127781" cy="20162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EB1B5A6-CB98-4FD2-AA1F-19DBDF07A9A0}"/>
              </a:ext>
            </a:extLst>
          </p:cNvPr>
          <p:cNvSpPr txBox="1"/>
          <p:nvPr/>
        </p:nvSpPr>
        <p:spPr>
          <a:xfrm>
            <a:off x="4757415" y="1060376"/>
            <a:ext cx="3778409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图片数量：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150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图片大小：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500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*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500</a:t>
            </a:r>
          </a:p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图片格式：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png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2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03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改进与创新思考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2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一、裁剪水印的问题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代码采用单阈值方法（论文中也说采用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0.4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阈值），使得像素值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&gt;=threshold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* 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MAX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的像素点取值为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，并认为取值为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的点都属于水印图像。然而，图像中的某些噪点也可能会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474DF-ED9B-49FE-92F9-F951243B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0" y="2032484"/>
            <a:ext cx="1931678" cy="24256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C6B8BD-C432-4DA0-8DEC-B6F57674FDF1}"/>
              </a:ext>
            </a:extLst>
          </p:cNvPr>
          <p:cNvSpPr txBox="1"/>
          <p:nvPr/>
        </p:nvSpPr>
        <p:spPr>
          <a:xfrm>
            <a:off x="2799318" y="1822387"/>
            <a:ext cx="5809151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被当作水印图像来看待（如右图），大量无关区域也被裁剪进来。考虑到后续步骤中处理的图像大小与该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大小相同，因此，这引入了许多冗余计算，并且可能使得去水印结果不准确。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F91497-D5B6-4BFD-9196-4B4DB4602072}"/>
              </a:ext>
            </a:extLst>
          </p:cNvPr>
          <p:cNvSpPr txBox="1"/>
          <p:nvPr/>
        </p:nvSpPr>
        <p:spPr>
          <a:xfrm>
            <a:off x="2799318" y="3076600"/>
            <a:ext cx="5809151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我们的思考是否合理？该处是否值得改进？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如果改进有必要，如何改进？（例如降噪处理？）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3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C43582D-978C-49A6-A75C-87BAE258AE2A}"/>
              </a:ext>
            </a:extLst>
          </p:cNvPr>
          <p:cNvSpPr txBox="1"/>
          <p:nvPr/>
        </p:nvSpPr>
        <p:spPr>
          <a:xfrm>
            <a:off x="651586" y="686980"/>
            <a:ext cx="7956884" cy="421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一、裁剪水印的问题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文本框 92">
            <a:extLst>
              <a:ext uri="{FF2B5EF4-FFF2-40B4-BE49-F238E27FC236}">
                <a16:creationId xmlns:a16="http://schemas.microsoft.com/office/drawing/2014/main" id="{180055AB-AF14-464E-960F-3A4777BAD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2C801D-DAD5-4DD6-8FAF-6A1E8488821C}"/>
              </a:ext>
            </a:extLst>
          </p:cNvPr>
          <p:cNvSpPr txBox="1"/>
          <p:nvPr/>
        </p:nvSpPr>
        <p:spPr>
          <a:xfrm>
            <a:off x="5541934" y="1307865"/>
            <a:ext cx="3367800" cy="1532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增加图片的数量，使得图片包含各种类型，或可缩小水印区域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当数据集特别庞大，需要取子集训练时，人工选择背景图颜色变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A04AEA-1465-48FD-A77C-2C2C9A804573}"/>
              </a:ext>
            </a:extLst>
          </p:cNvPr>
          <p:cNvSpPr txBox="1"/>
          <p:nvPr/>
        </p:nvSpPr>
        <p:spPr>
          <a:xfrm>
            <a:off x="613571" y="1034178"/>
            <a:ext cx="7916858" cy="424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进一步实验发现，图像本身特征也会影响到水印裁剪结果。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395B1DE-6597-4525-B18C-F7DBED08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16" y="1522776"/>
            <a:ext cx="1695354" cy="11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DBB675-44D9-4945-A46E-02E4A34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0" y="1522168"/>
            <a:ext cx="3051969" cy="1128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EF54AC-43DB-46BE-A518-63B586BB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0" y="2689547"/>
            <a:ext cx="3051969" cy="1159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3F04AAF6-BF38-4C4B-B8F1-1F872BBF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837" y="2790411"/>
            <a:ext cx="3367800" cy="10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B11D3F8-369A-4FEC-A96E-A37B7E002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55" y="3903991"/>
            <a:ext cx="3039945" cy="1108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E61FE4B7-960D-4DCD-B5FC-F4C41363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46" y="3941245"/>
            <a:ext cx="3376691" cy="105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70DD7B0-153D-4529-BB13-6C427A7C5C31}"/>
              </a:ext>
            </a:extLst>
          </p:cNvPr>
          <p:cNvSpPr txBox="1"/>
          <p:nvPr/>
        </p:nvSpPr>
        <p:spPr>
          <a:xfrm>
            <a:off x="7246061" y="2796935"/>
            <a:ext cx="1772401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FF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化小或水印明显的图片？能否用程序实现？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70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856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二、去水印效果评估问题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仅仅用肉眼来看去水印效果好不好是远远不够的，我们希望定义一个式子来评估去水印效果的好坏。代码中曾出现两种式子，似乎可以用来作为去水印效果的衡量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标准。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</a:t>
            </a: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与原图中每个像素点的差值的平方和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np.sum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 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np.square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1400" dirty="0" err="1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</a:t>
            </a:r>
            <a:r>
              <a:rPr lang="en-US" altLang="zh-CN" sz="14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0" lang="en-US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该值被用来计算泊松重建时的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loss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值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</a:t>
            </a:r>
            <a:r>
              <a:rPr lang="en-US" altLang="zh-CN" sz="1600" b="1" dirty="0">
                <a:solidFill>
                  <a:srgbClr val="4040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与论文中给出的等式的偏差</a:t>
            </a: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   该值被用来作为图像重建时定义的式子中的第一项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994C36-9908-4785-9D58-750DF916F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" b="1"/>
          <a:stretch/>
        </p:blipFill>
        <p:spPr>
          <a:xfrm>
            <a:off x="1819756" y="3346001"/>
            <a:ext cx="5382598" cy="9547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B71E43-3783-4B17-BAF5-2747C8736B59}"/>
              </a:ext>
            </a:extLst>
          </p:cNvPr>
          <p:cNvSpPr/>
          <p:nvPr/>
        </p:nvSpPr>
        <p:spPr>
          <a:xfrm>
            <a:off x="2771800" y="2191719"/>
            <a:ext cx="3744416" cy="380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0BE60A-F661-4219-89F2-32D10A45F718}"/>
              </a:ext>
            </a:extLst>
          </p:cNvPr>
          <p:cNvSpPr/>
          <p:nvPr/>
        </p:nvSpPr>
        <p:spPr>
          <a:xfrm>
            <a:off x="1928766" y="3294832"/>
            <a:ext cx="5395478" cy="380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8D40B3-EAD5-4422-B0E8-B643FEC0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896580"/>
            <a:ext cx="3312368" cy="3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64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获得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后，我们要自己实现对新的图像去水印的代码。初步想法是：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642DAC-2062-4B93-9ABD-807ECF6E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3" y="1547010"/>
            <a:ext cx="1925284" cy="1925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19F3740-8200-41D2-B56E-AC00D542312E}"/>
              </a:ext>
            </a:extLst>
          </p:cNvPr>
          <p:cNvSpPr txBox="1"/>
          <p:nvPr/>
        </p:nvSpPr>
        <p:spPr>
          <a:xfrm>
            <a:off x="750613" y="3593542"/>
            <a:ext cx="2121780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对新来的图像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进行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crop_watermark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操作，裁剪出带水印的区域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217B89B-4A91-4E10-88B7-1E5F8AB63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2334419"/>
            <a:ext cx="1943100" cy="4762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40E3DA-6079-4494-9C84-52D510F85A9D}"/>
              </a:ext>
            </a:extLst>
          </p:cNvPr>
          <p:cNvSpPr txBox="1"/>
          <p:nvPr/>
        </p:nvSpPr>
        <p:spPr>
          <a:xfrm>
            <a:off x="3621902" y="3566475"/>
            <a:ext cx="2121780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对该区域运行步骤三中的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step1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去水印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5CCDB3C-8589-4B57-AD89-6799810FD6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547010"/>
            <a:ext cx="1925284" cy="192528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263980D-2EBB-4619-87CB-7B0DB9EB4E9F}"/>
              </a:ext>
            </a:extLst>
          </p:cNvPr>
          <p:cNvSpPr txBox="1"/>
          <p:nvPr/>
        </p:nvSpPr>
        <p:spPr>
          <a:xfrm>
            <a:off x="6271609" y="3566475"/>
            <a:ext cx="2121780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将去水印后的图像拼贴回原图</a:t>
            </a:r>
          </a:p>
        </p:txBody>
      </p:sp>
    </p:spTree>
    <p:extLst>
      <p:ext uri="{BB962C8B-B14F-4D97-AF65-F5344CB8AC3E}">
        <p14:creationId xmlns:p14="http://schemas.microsoft.com/office/powerpoint/2010/main" val="401244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8A3F4DE9-8CBA-4A37-8CD1-2EEF4E359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DF87BEF-F9D7-444D-9B9F-5AFC3955710A}"/>
              </a:ext>
            </a:extLst>
          </p:cNvPr>
          <p:cNvSpPr/>
          <p:nvPr/>
        </p:nvSpPr>
        <p:spPr>
          <a:xfrm>
            <a:off x="107504" y="124272"/>
            <a:ext cx="8928992" cy="48965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26" name="矩形 25"/>
          <p:cNvSpPr/>
          <p:nvPr/>
        </p:nvSpPr>
        <p:spPr>
          <a:xfrm>
            <a:off x="0" y="2356520"/>
            <a:ext cx="205172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670E01A6-CCEF-4927-B0A8-AC3AB67907F7}"/>
              </a:ext>
            </a:extLst>
          </p:cNvPr>
          <p:cNvSpPr/>
          <p:nvPr/>
        </p:nvSpPr>
        <p:spPr>
          <a:xfrm>
            <a:off x="3020430" y="2298735"/>
            <a:ext cx="363438" cy="36355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anchor="ctr"/>
          <a:lstStyle/>
          <a:p>
            <a:pPr algn="ctr">
              <a:defRPr/>
            </a:pPr>
            <a:endParaRPr lang="zh-CN" altLang="en-US" sz="135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EE4237-22D0-4265-AD11-2B9E473A8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04" y="2275511"/>
            <a:ext cx="891183" cy="43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75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8D2F2D-CD4F-4925-A7E8-5483E6BA744B}"/>
              </a:ext>
            </a:extLst>
          </p:cNvPr>
          <p:cNvSpPr txBox="1"/>
          <p:nvPr/>
        </p:nvSpPr>
        <p:spPr>
          <a:xfrm>
            <a:off x="2099139" y="2392524"/>
            <a:ext cx="1051024" cy="259687"/>
          </a:xfrm>
          <a:prstGeom prst="rect">
            <a:avLst/>
          </a:prstGeom>
          <a:noFill/>
        </p:spPr>
        <p:txBody>
          <a:bodyPr lIns="51435" tIns="25718" rIns="51435" bIns="25718">
            <a:spAutoFit/>
          </a:bodyPr>
          <a:lstStyle/>
          <a:p>
            <a:pPr>
              <a:defRPr/>
            </a:pPr>
            <a:r>
              <a:rPr lang="en-US" altLang="zh-CN" sz="1350" dirty="0">
                <a:solidFill>
                  <a:schemeClr val="accent2"/>
                </a:solidFill>
                <a:latin typeface="Impact" panose="020B0806030902050204" pitchFamily="34" charset="0"/>
              </a:rPr>
              <a:t>CONTENTS</a:t>
            </a:r>
            <a:endParaRPr lang="zh-CN" altLang="en-US" sz="1350" dirty="0">
              <a:solidFill>
                <a:schemeClr val="accent2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组合 93">
            <a:extLst>
              <a:ext uri="{FF2B5EF4-FFF2-40B4-BE49-F238E27FC236}">
                <a16:creationId xmlns:a16="http://schemas.microsoft.com/office/drawing/2014/main" id="{D427425D-5319-4558-8928-63906F72A87E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330407"/>
            <a:ext cx="2260104" cy="476125"/>
            <a:chOff x="320318" y="607960"/>
            <a:chExt cx="4018359" cy="846889"/>
          </a:xfrm>
        </p:grpSpPr>
        <p:grpSp>
          <p:nvGrpSpPr>
            <p:cNvPr id="7" name="组合 91">
              <a:extLst>
                <a:ext uri="{FF2B5EF4-FFF2-40B4-BE49-F238E27FC236}">
                  <a16:creationId xmlns:a16="http://schemas.microsoft.com/office/drawing/2014/main" id="{E70C0159-55A5-4B68-BDBF-9C89848805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9" name="菱形 8">
                <a:extLst>
                  <a:ext uri="{FF2B5EF4-FFF2-40B4-BE49-F238E27FC236}">
                    <a16:creationId xmlns:a16="http://schemas.microsoft.com/office/drawing/2014/main" id="{CF94AC69-41FC-4068-954C-94254116F410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0">
                <a:extLst>
                  <a:ext uri="{FF2B5EF4-FFF2-40B4-BE49-F238E27FC236}">
                    <a16:creationId xmlns:a16="http://schemas.microsoft.com/office/drawing/2014/main" id="{A8421B05-79AC-4BC1-B502-F9080531A1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92">
              <a:extLst>
                <a:ext uri="{FF2B5EF4-FFF2-40B4-BE49-F238E27FC236}">
                  <a16:creationId xmlns:a16="http://schemas.microsoft.com/office/drawing/2014/main" id="{508AF016-9B58-40A7-9564-41829197F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062962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论文简介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99">
            <a:extLst>
              <a:ext uri="{FF2B5EF4-FFF2-40B4-BE49-F238E27FC236}">
                <a16:creationId xmlns:a16="http://schemas.microsoft.com/office/drawing/2014/main" id="{265B3962-56AA-46A1-8BFC-E57357188E63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1957465"/>
            <a:ext cx="2796896" cy="476125"/>
            <a:chOff x="320318" y="607960"/>
            <a:chExt cx="4972750" cy="846889"/>
          </a:xfrm>
        </p:grpSpPr>
        <p:grpSp>
          <p:nvGrpSpPr>
            <p:cNvPr id="12" name="组合 100">
              <a:extLst>
                <a:ext uri="{FF2B5EF4-FFF2-40B4-BE49-F238E27FC236}">
                  <a16:creationId xmlns:a16="http://schemas.microsoft.com/office/drawing/2014/main" id="{7EBDA547-2FEA-4308-A094-47B592568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14" name="菱形 13">
                <a:extLst>
                  <a:ext uri="{FF2B5EF4-FFF2-40B4-BE49-F238E27FC236}">
                    <a16:creationId xmlns:a16="http://schemas.microsoft.com/office/drawing/2014/main" id="{AA38070A-25B4-4958-A505-434DFAC0D0C8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03">
                <a:extLst>
                  <a:ext uri="{FF2B5EF4-FFF2-40B4-BE49-F238E27FC236}">
                    <a16:creationId xmlns:a16="http://schemas.microsoft.com/office/drawing/2014/main" id="{CF80F6BD-1791-485A-B6B9-6D502D729D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01">
              <a:extLst>
                <a:ext uri="{FF2B5EF4-FFF2-40B4-BE49-F238E27FC236}">
                  <a16:creationId xmlns:a16="http://schemas.microsoft.com/office/drawing/2014/main" id="{3EEA79F2-7A79-471E-BB2B-442F4DB64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4" y="797914"/>
              <a:ext cx="4017354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论文复现代码介绍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09">
            <a:extLst>
              <a:ext uri="{FF2B5EF4-FFF2-40B4-BE49-F238E27FC236}">
                <a16:creationId xmlns:a16="http://schemas.microsoft.com/office/drawing/2014/main" id="{34D3AC4A-3C84-4F47-9B67-70D61737F1BA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2584523"/>
            <a:ext cx="2592288" cy="476125"/>
            <a:chOff x="320318" y="607960"/>
            <a:chExt cx="4608966" cy="846889"/>
          </a:xfrm>
        </p:grpSpPr>
        <p:grpSp>
          <p:nvGrpSpPr>
            <p:cNvPr id="17" name="组合 110">
              <a:extLst>
                <a:ext uri="{FF2B5EF4-FFF2-40B4-BE49-F238E27FC236}">
                  <a16:creationId xmlns:a16="http://schemas.microsoft.com/office/drawing/2014/main" id="{6BC7B16E-47C0-4FE3-B454-F415C50EA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19" name="菱形 18">
                <a:extLst>
                  <a:ext uri="{FF2B5EF4-FFF2-40B4-BE49-F238E27FC236}">
                    <a16:creationId xmlns:a16="http://schemas.microsoft.com/office/drawing/2014/main" id="{3CCF910B-A9DF-49DF-908C-EEDBDDE9351C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13">
                <a:extLst>
                  <a:ext uri="{FF2B5EF4-FFF2-40B4-BE49-F238E27FC236}">
                    <a16:creationId xmlns:a16="http://schemas.microsoft.com/office/drawing/2014/main" id="{EC5434D0-0C28-4616-9787-2A44B0B7D1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111">
              <a:extLst>
                <a:ext uri="{FF2B5EF4-FFF2-40B4-BE49-F238E27FC236}">
                  <a16:creationId xmlns:a16="http://schemas.microsoft.com/office/drawing/2014/main" id="{4D6734A6-4E2D-4321-9C22-E57E84B66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653569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改进与创新思考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119">
            <a:extLst>
              <a:ext uri="{FF2B5EF4-FFF2-40B4-BE49-F238E27FC236}">
                <a16:creationId xmlns:a16="http://schemas.microsoft.com/office/drawing/2014/main" id="{BA52D146-F678-4C04-BCBA-682E72D971E4}"/>
              </a:ext>
            </a:extLst>
          </p:cNvPr>
          <p:cNvGrpSpPr>
            <a:grpSpLocks/>
          </p:cNvGrpSpPr>
          <p:nvPr/>
        </p:nvGrpSpPr>
        <p:grpSpPr bwMode="auto">
          <a:xfrm>
            <a:off x="4247964" y="3211580"/>
            <a:ext cx="2653392" cy="476125"/>
            <a:chOff x="320318" y="607960"/>
            <a:chExt cx="4717606" cy="846889"/>
          </a:xfrm>
        </p:grpSpPr>
        <p:grpSp>
          <p:nvGrpSpPr>
            <p:cNvPr id="22" name="组合 120">
              <a:extLst>
                <a:ext uri="{FF2B5EF4-FFF2-40B4-BE49-F238E27FC236}">
                  <a16:creationId xmlns:a16="http://schemas.microsoft.com/office/drawing/2014/main" id="{A609B115-5DA8-4027-AFDA-FFE5A5ABAA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21CF4B80-E99A-4C62-929A-177FBE43BEED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123">
                <a:extLst>
                  <a:ext uri="{FF2B5EF4-FFF2-40B4-BE49-F238E27FC236}">
                    <a16:creationId xmlns:a16="http://schemas.microsoft.com/office/drawing/2014/main" id="{9039D4F0-C871-4735-A50F-938461A55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533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121">
              <a:extLst>
                <a:ext uri="{FF2B5EF4-FFF2-40B4-BE49-F238E27FC236}">
                  <a16:creationId xmlns:a16="http://schemas.microsoft.com/office/drawing/2014/main" id="{BA5261FD-79AB-4FBC-AF54-343FFC1A7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5715" y="797914"/>
              <a:ext cx="3762209" cy="656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问题与困难汇总</a:t>
              </a:r>
              <a:endParaRPr lang="zh-CN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7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27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63FA34-1D85-4EC6-982A-E145CBB1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1227041"/>
            <a:ext cx="3600400" cy="36004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67BEAF-CF47-4201-BC21-3061AFCBDEB9}"/>
              </a:ext>
            </a:extLst>
          </p:cNvPr>
          <p:cNvSpPr txBox="1"/>
          <p:nvPr/>
        </p:nvSpPr>
        <p:spPr>
          <a:xfrm>
            <a:off x="4795865" y="2581516"/>
            <a:ext cx="3449937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然而，直接拼贴的效果非常不自然，边缘区域有明显的杂色。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64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27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7BEAF-CF47-4201-BC21-3061AFCBDEB9}"/>
              </a:ext>
            </a:extLst>
          </p:cNvPr>
          <p:cNvSpPr txBox="1"/>
          <p:nvPr/>
        </p:nvSpPr>
        <p:spPr>
          <a:xfrm>
            <a:off x="4463988" y="1039870"/>
            <a:ext cx="4319458" cy="411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尝试将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扩展为和原图一样的大小尺寸，扩展的区域补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。这样一来，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与原图等大，不需要进行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crop_watermark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操作。然而，在对图像进行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step1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处理时，速度明显变慢！这样的操作引入了大量冗余计算，显然不合理。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是否可以考虑一种折中的办法，比如给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加上适当大小的边框，边框处取值为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，作为一种过渡，使得拼贴时效果更自然？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直接将去水印后的小区域盖到原图上是否不合理？有没有其他合理的解决办法？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AE1317-FB47-4F8D-9E1D-EA16F68D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6" y="1197551"/>
            <a:ext cx="3641286" cy="36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92">
            <a:extLst>
              <a:ext uri="{FF2B5EF4-FFF2-40B4-BE49-F238E27FC236}">
                <a16:creationId xmlns:a16="http://schemas.microsoft.com/office/drawing/2014/main" id="{5EAC82A9-BD0A-49CE-A87E-A62ABE4BE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D28CDD-ABEE-48E5-91C6-A06845C82106}"/>
              </a:ext>
            </a:extLst>
          </p:cNvPr>
          <p:cNvSpPr txBox="1"/>
          <p:nvPr/>
        </p:nvSpPr>
        <p:spPr>
          <a:xfrm>
            <a:off x="651586" y="686980"/>
            <a:ext cx="7956884" cy="227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、第四步去水印的代码实现问题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B812A7-245B-4DCF-8902-2D835FDE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1312404"/>
            <a:ext cx="2958828" cy="29588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B7A0FF1-852E-4285-A466-329C809AA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5" y="3103991"/>
            <a:ext cx="2038350" cy="9429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B35BFFA-A03F-4E2C-9A83-E073CB579E5A}"/>
              </a:ext>
            </a:extLst>
          </p:cNvPr>
          <p:cNvSpPr/>
          <p:nvPr/>
        </p:nvSpPr>
        <p:spPr>
          <a:xfrm>
            <a:off x="884345" y="3180267"/>
            <a:ext cx="1877506" cy="760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4F55555-C363-4086-A424-9559720A8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73" y="1674619"/>
            <a:ext cx="2054826" cy="104194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271755-C3F9-4BC8-A965-BE60D6299099}"/>
              </a:ext>
            </a:extLst>
          </p:cNvPr>
          <p:cNvSpPr txBox="1"/>
          <p:nvPr/>
        </p:nvSpPr>
        <p:spPr>
          <a:xfrm>
            <a:off x="6413211" y="2195590"/>
            <a:ext cx="2090243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上下左右各加了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5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像素的边框，效果尚可。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104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我们所研究的谷歌算法的优点：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一旦获得了全局的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，就能对新的一张加有同样水印的图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快速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进行去水印过程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对于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大量的、具有相同水印模式的图片集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，可以批量去水印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去水印的步骤是将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α·W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分离，即水印和原图分解，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基本不破坏原图的结构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目前，我们考虑的都是单一水印处于图像中的某一位置的情况。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论文中曾提到，如果水印处于不同的位置，或者水印透明度、形状有轻微变化，附加一些操作还是可以得到比较好的去水印效果（我们尚未研究该部分内容）。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那么，如果图片中不止一处有水印会怎样？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674220-5836-40C5-BB1C-E9A28BAF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56" y="1621446"/>
            <a:ext cx="4760837" cy="2700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C642B5-C13F-43D0-B134-D0EA53B37FAD}"/>
              </a:ext>
            </a:extLst>
          </p:cNvPr>
          <p:cNvSpPr txBox="1"/>
          <p:nvPr/>
        </p:nvSpPr>
        <p:spPr>
          <a:xfrm>
            <a:off x="5724128" y="1448630"/>
            <a:ext cx="2988332" cy="300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实际应用中，确实有人喜欢用满屏水印来保护图像，因为如果用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ps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、美图秀秀等方法来去这种水印，需要多次选择水印的区域，且可能很大程度上破坏原图的结构，操作繁琐、效果不理想。因此，人们普遍认为满屏水印具有更强的保护性。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67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然而，满屏水印恰好构成了我们的图像集要求的加水印模式的重复性。如果将图像切割成小块，每块带有一个水印，就相当于构建了一个具有相同水印模式的图像集。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我们是否可以利用谷歌的去水印算法的特性，来攻击满屏水印？</a:t>
            </a:r>
            <a:endParaRPr lang="en-US" altLang="zh-CN" sz="16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64E1EE-0902-4D3A-859D-FBC2AC07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85" y="1961642"/>
            <a:ext cx="6455830" cy="24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改进与创新思考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2640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四、创新与应用思考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初步的实现思考如下：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1.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将图像分割成小块，每块带有一个水印。由于我们使用图像的梯度的中位数来估计水印的梯度，考虑到在这些小块中，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有的可能具有相似的梯度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，所以我们认为不应该把所有分割出来的小块都扔进图像集。此外，</a:t>
            </a:r>
            <a:r>
              <a:rPr lang="zh-CN" altLang="en-US" sz="16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图像四周的水印可能不完整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，这些小块在水印的估计阶段也应该被舍弃。假设每张图在过滤掉不完整水印小块后，随机取</a:t>
            </a:r>
            <a:r>
              <a:rPr lang="en-US" altLang="zh-CN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k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小块。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4E7BB-70FE-4C64-8F35-3EFE2A4D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3086604"/>
            <a:ext cx="3227915" cy="15344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ADF471-F3A8-4B6F-83DB-AEA848AAC0D0}"/>
              </a:ext>
            </a:extLst>
          </p:cNvPr>
          <p:cNvSpPr txBox="1"/>
          <p:nvPr/>
        </p:nvSpPr>
        <p:spPr>
          <a:xfrm>
            <a:off x="3860927" y="2896580"/>
            <a:ext cx="4707517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2. 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对这些小块图像构成的图像集运行我们的去水印算法，得到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和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值。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3. 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对原图像进行去水印操作。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1A0320-AE1C-4906-A895-580E0BBD28AA}"/>
              </a:ext>
            </a:extLst>
          </p:cNvPr>
          <p:cNvSpPr txBox="1"/>
          <p:nvPr/>
        </p:nvSpPr>
        <p:spPr>
          <a:xfrm>
            <a:off x="3860927" y="4059399"/>
            <a:ext cx="5036683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算法细节处仍未完善，中期前，我们想先询问老师这种思路是否合理。如果可行，我们会在后期实现它。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04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问题与困难汇总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580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问题与困难汇总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4486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一、关于论文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补充资料及参考文献中的数学公式推导过程看不懂，例如欧拉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-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拉格朗日方程等等。看懂这些数学推导过程是否重要？如果重要，短期内要怎样学习相关数学知识？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论文中提到的“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black patches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”的概念还不是很清晰，我们找到的开源代码似乎没有体现这部分内容，是否有必要补充实现这一思想？我们应该怎样实现？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二、关于代码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通过计算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Chamfer Distance (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倒角距离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)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获得水印的坐标范围的过程还不太明白。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Wm = W_m - W_m.min() -&gt; </a:t>
            </a:r>
            <a:r>
              <a:rPr lang="zh-CN" altLang="pl-PL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作用是？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 论文说用最小二乘法求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；没太看懂代码的实现方法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34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问题与困难汇总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47F0CE-692D-4221-9485-8BC23A196F9B}"/>
              </a:ext>
            </a:extLst>
          </p:cNvPr>
          <p:cNvSpPr txBox="1"/>
          <p:nvPr/>
        </p:nvSpPr>
        <p:spPr>
          <a:xfrm>
            <a:off x="651586" y="686980"/>
            <a:ext cx="7956884" cy="337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三、关于大方向问题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根据以往的经验，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SRTP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中期答辩前需要进行到什么样的程度？答辩前我们还可以做些什么工作？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中期答辩时，要汇报的重点是什么？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中期答辩之后，我们还可以对算法进行哪些方面的优化？在实际生活中，该算法还可以有哪些具体应用？（前面提及的攻击满屏水印合不合适？）我们如何进一步开拓思路？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能否借用实验室的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GPU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资源跑我们的代码？（之前学长给了服务器地址和密码，但是我们不太会用）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6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384995" cy="679617"/>
            <a:chOff x="320318" y="607960"/>
            <a:chExt cx="4105360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01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062962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论文简介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07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E0476-EFE2-4E88-A233-911A676D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C77104-CC61-4C4B-A656-7AF51AFDF64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71AE6E73-4561-4917-9719-CB0B4F8F42B6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28CAD7BC-FC43-48B8-86D6-4218810DF155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2CCE3FCF-7D9E-417C-9B69-6CD3AD800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013578"/>
            <a:ext cx="10772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谢谢！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800F0EB4-A791-4CB3-8E6A-ABF6C9D04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846" y="2886613"/>
            <a:ext cx="2952734" cy="43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汇报人：徐晓丹、周寒靖、茅一宁</a:t>
            </a:r>
            <a:endParaRPr lang="en-US" altLang="zh-CN" sz="1000" dirty="0">
              <a:solidFill>
                <a:srgbClr val="53585E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汇报时间：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2020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年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11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月</a:t>
            </a:r>
            <a:r>
              <a:rPr lang="en-US" altLang="zh-CN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14</a:t>
            </a:r>
            <a:r>
              <a:rPr lang="zh-CN" altLang="en-US" sz="1000" dirty="0">
                <a:solidFill>
                  <a:srgbClr val="53585E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20810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r="1199"/>
          <a:stretch/>
        </p:blipFill>
        <p:spPr>
          <a:xfrm>
            <a:off x="143508" y="1888468"/>
            <a:ext cx="8856984" cy="25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4" r="2728" b="26208"/>
          <a:stretch/>
        </p:blipFill>
        <p:spPr>
          <a:xfrm>
            <a:off x="622017" y="1474129"/>
            <a:ext cx="6201186" cy="20981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4" r="2130" b="73093"/>
          <a:stretch/>
        </p:blipFill>
        <p:spPr>
          <a:xfrm>
            <a:off x="583870" y="3832684"/>
            <a:ext cx="6239333" cy="11444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2017" y="1001724"/>
            <a:ext cx="2717411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estimation</a:t>
            </a:r>
          </a:p>
        </p:txBody>
      </p:sp>
      <p:sp>
        <p:nvSpPr>
          <p:cNvPr id="8" name="矩形 7"/>
          <p:cNvSpPr/>
          <p:nvPr/>
        </p:nvSpPr>
        <p:spPr>
          <a:xfrm>
            <a:off x="575556" y="3388134"/>
            <a:ext cx="2590774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detection</a:t>
            </a:r>
          </a:p>
        </p:txBody>
      </p:sp>
    </p:spTree>
    <p:extLst>
      <p:ext uri="{BB962C8B-B14F-4D97-AF65-F5344CB8AC3E}">
        <p14:creationId xmlns:p14="http://schemas.microsoft.com/office/powerpoint/2010/main" val="83631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1722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论文简介</a:t>
            </a:r>
            <a:endParaRPr lang="zh-CN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743053"/>
            <a:ext cx="6768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—— </a:t>
            </a:r>
            <a:r>
              <a:rPr lang="zh-CN" altLang="en-US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谷歌的论文</a:t>
            </a:r>
            <a:r>
              <a:rPr lang="en-US" altLang="zh-CN" sz="1800" b="0" i="0" u="none" strike="noStrike" baseline="0" dirty="0">
                <a:latin typeface="等线" panose="02010600030101010101" pitchFamily="2" charset="-122"/>
                <a:ea typeface="等线" panose="02010600030101010101" pitchFamily="2" charset="-122"/>
              </a:rPr>
              <a:t>《On the Effectiveness of Visible Watermarks》</a:t>
            </a:r>
            <a:endParaRPr lang="zh-CN" altLang="en-US" sz="135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017" y="1001724"/>
            <a:ext cx="2337499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Watermark Removal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0" r="4523" b="779"/>
          <a:stretch/>
        </p:blipFill>
        <p:spPr>
          <a:xfrm>
            <a:off x="622017" y="1617191"/>
            <a:ext cx="6508998" cy="9928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6" y="2824572"/>
            <a:ext cx="84889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427AB1B-26F8-4120-AFE8-878F59627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71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68C645-B9A0-4507-9F39-8023EC3A08C8}"/>
              </a:ext>
            </a:extLst>
          </p:cNvPr>
          <p:cNvSpPr/>
          <p:nvPr/>
        </p:nvSpPr>
        <p:spPr>
          <a:xfrm>
            <a:off x="503548" y="484312"/>
            <a:ext cx="8136904" cy="41764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290599D0-90EE-4E30-8AD9-9DD9E0B8A10B}"/>
              </a:ext>
            </a:extLst>
          </p:cNvPr>
          <p:cNvSpPr/>
          <p:nvPr/>
        </p:nvSpPr>
        <p:spPr>
          <a:xfrm>
            <a:off x="863588" y="484312"/>
            <a:ext cx="2196244" cy="2196244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49459996-CAFB-4595-A682-56B6F0EE6588}"/>
              </a:ext>
            </a:extLst>
          </p:cNvPr>
          <p:cNvSpPr/>
          <p:nvPr/>
        </p:nvSpPr>
        <p:spPr>
          <a:xfrm>
            <a:off x="2267744" y="2572544"/>
            <a:ext cx="936104" cy="93610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93">
            <a:extLst>
              <a:ext uri="{FF2B5EF4-FFF2-40B4-BE49-F238E27FC236}">
                <a16:creationId xmlns:a16="http://schemas.microsoft.com/office/drawing/2014/main" id="{0B83E3D4-B569-41A1-9455-5BF7146C19D1}"/>
              </a:ext>
            </a:extLst>
          </p:cNvPr>
          <p:cNvGrpSpPr>
            <a:grpSpLocks/>
          </p:cNvGrpSpPr>
          <p:nvPr/>
        </p:nvGrpSpPr>
        <p:grpSpPr bwMode="auto">
          <a:xfrm>
            <a:off x="3702807" y="2140496"/>
            <a:ext cx="3929533" cy="679617"/>
            <a:chOff x="320318" y="607960"/>
            <a:chExt cx="4765782" cy="824600"/>
          </a:xfrm>
        </p:grpSpPr>
        <p:grpSp>
          <p:nvGrpSpPr>
            <p:cNvPr id="18" name="组合 91">
              <a:extLst>
                <a:ext uri="{FF2B5EF4-FFF2-40B4-BE49-F238E27FC236}">
                  <a16:creationId xmlns:a16="http://schemas.microsoft.com/office/drawing/2014/main" id="{8466CEBB-3E96-4C1C-ACA9-231F34A0A3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318" y="607960"/>
              <a:ext cx="883920" cy="824600"/>
              <a:chOff x="320318" y="607960"/>
              <a:chExt cx="883920" cy="824600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4B429C66-0535-47CC-8B48-DF59E9FFA813}"/>
                  </a:ext>
                </a:extLst>
              </p:cNvPr>
              <p:cNvSpPr/>
              <p:nvPr/>
            </p:nvSpPr>
            <p:spPr>
              <a:xfrm>
                <a:off x="350483" y="607960"/>
                <a:ext cx="823994" cy="8246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 dirty="0"/>
              </a:p>
            </p:txBody>
          </p:sp>
          <p:sp>
            <p:nvSpPr>
              <p:cNvPr id="21" name="文本框 90">
                <a:extLst>
                  <a:ext uri="{FF2B5EF4-FFF2-40B4-BE49-F238E27FC236}">
                    <a16:creationId xmlns:a16="http://schemas.microsoft.com/office/drawing/2014/main" id="{A63DF7FD-5F38-433B-BFA6-6914CDF2A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18" y="835594"/>
                <a:ext cx="883920" cy="364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350" dirty="0">
                    <a:solidFill>
                      <a:schemeClr val="bg1"/>
                    </a:solidFill>
                    <a:latin typeface="Impact" pitchFamily="34" charset="0"/>
                  </a:rPr>
                  <a:t>02</a:t>
                </a:r>
                <a:endParaRPr lang="zh-CN" altLang="en-US" sz="135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9" name="文本框 92">
              <a:extLst>
                <a:ext uri="{FF2B5EF4-FFF2-40B4-BE49-F238E27FC236}">
                  <a16:creationId xmlns:a16="http://schemas.microsoft.com/office/drawing/2014/main" id="{AFA7CE19-65C7-4069-ADB9-8EE736A82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716" y="700224"/>
              <a:ext cx="3723384" cy="63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论文复现代码介绍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60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  <p:sp>
        <p:nvSpPr>
          <p:cNvPr id="32" name="文本框 92">
            <a:extLst>
              <a:ext uri="{FF2B5EF4-FFF2-40B4-BE49-F238E27FC236}">
                <a16:creationId xmlns:a16="http://schemas.microsoft.com/office/drawing/2014/main" id="{C1B01F99-E122-43E3-AE42-B4F63A81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844352"/>
            <a:ext cx="7200800" cy="337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代码来源：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GitHub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开源代码“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automatic-watermark-detection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”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  <a:hlinkClick r:id="rId3"/>
              </a:rPr>
              <a:t>https://github.com/rohitrango/automatic-watermark-detection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算法前提：</a:t>
            </a:r>
            <a:endParaRPr lang="en-US" altLang="zh-CN" sz="16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对图片集中的所有图片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①水印原始图像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相同；②水印的透明度相同（</a:t>
            </a:r>
            <a:r>
              <a:rPr lang="en-US" altLang="zh-CN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α</a:t>
            </a:r>
            <a:r>
              <a:rPr lang="zh-CN" altLang="en-US" sz="1600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相同）；③水印位置相同</a:t>
            </a:r>
            <a:endParaRPr lang="en-US" altLang="zh-CN" sz="1600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092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DE0D-A3F6-4A9E-B795-15E2BA2C12DE}"/>
              </a:ext>
            </a:extLst>
          </p:cNvPr>
          <p:cNvSpPr/>
          <p:nvPr/>
        </p:nvSpPr>
        <p:spPr>
          <a:xfrm>
            <a:off x="575556" y="160276"/>
            <a:ext cx="2124236" cy="684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92">
            <a:extLst>
              <a:ext uri="{FF2B5EF4-FFF2-40B4-BE49-F238E27FC236}">
                <a16:creationId xmlns:a16="http://schemas.microsoft.com/office/drawing/2014/main" id="{E7428E83-7716-41AA-ADEE-643F59D71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64" y="317648"/>
            <a:ext cx="20522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论文复现代码介绍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7A62A-FDB5-4814-A0F6-5EB92AF3D188}"/>
              </a:ext>
            </a:extLst>
          </p:cNvPr>
          <p:cNvSpPr txBox="1"/>
          <p:nvPr/>
        </p:nvSpPr>
        <p:spPr>
          <a:xfrm>
            <a:off x="647564" y="686980"/>
            <a:ext cx="7992887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一、初步估计水印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estimate_watermark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(‘images/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fotolia_processed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’)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估计水印梯度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cv2.Sobel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计算图像集的梯度，将中位数作为初始水印的梯度（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x, 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分开算）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crop_watermark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gx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gy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裁剪水印区域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PlotImage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(image)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函数，将图像的梯度值矩阵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W_mod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标准化为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0~1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的浮点数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W_mod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对第三维度求平均数，调用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image_threshold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函数，使得值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&gt;=0.4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（阈值）的点取值为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&lt;0.4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求值为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的点的坐标，上下左右各保留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像素边框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返回裁剪后的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x, y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方向上的梯度矩阵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cropped_gx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,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cropped_gy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poisson_reconstruct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cropped_gx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zh-CN" sz="1600" b="1" dirty="0" err="1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cropped_gy</a:t>
            </a:r>
            <a:r>
              <a:rPr lang="en-US" altLang="zh-CN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) -&gt; </a:t>
            </a:r>
            <a:r>
              <a:rPr lang="zh-CN" altLang="en-US" sz="1600" b="1" dirty="0">
                <a:solidFill>
                  <a:srgbClr val="404040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重建水印图像</a:t>
            </a:r>
            <a:endParaRPr lang="en-US" altLang="zh-CN" sz="1600" b="1" dirty="0">
              <a:solidFill>
                <a:srgbClr val="404040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计算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laplacian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Tahoma" panose="020B0604030504040204" pitchFamily="34" charset="0"/>
              </a:rPr>
              <a:t>，重建水印原图，得到水印图的初始估计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609BEA-A174-4B16-9A2D-C7FAC311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92" y="4084712"/>
            <a:ext cx="418970" cy="2940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91D6F3-6DB1-44AA-B35F-5EAA42E37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488781"/>
            <a:ext cx="418970" cy="2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7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24661"/>
      </a:accent1>
      <a:accent2>
        <a:srgbClr val="2E323E"/>
      </a:accent2>
      <a:accent3>
        <a:srgbClr val="D24661"/>
      </a:accent3>
      <a:accent4>
        <a:srgbClr val="2E323E"/>
      </a:accent4>
      <a:accent5>
        <a:srgbClr val="D24661"/>
      </a:accent5>
      <a:accent6>
        <a:srgbClr val="2E323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2190</Words>
  <Application>Microsoft Office PowerPoint</Application>
  <PresentationFormat>自定义</PresentationFormat>
  <Paragraphs>225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微软雅黑</vt:lpstr>
      <vt:lpstr>Arial</vt:lpstr>
      <vt:lpstr>Calibri</vt:lpstr>
      <vt:lpstr>Consolas</vt:lpstr>
      <vt:lpstr>Impact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Cullen Doris</cp:lastModifiedBy>
  <cp:revision>305</cp:revision>
  <dcterms:created xsi:type="dcterms:W3CDTF">2017-06-17T13:16:52Z</dcterms:created>
  <dcterms:modified xsi:type="dcterms:W3CDTF">2020-11-14T05:46:08Z</dcterms:modified>
</cp:coreProperties>
</file>